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42"/>
  </p:notesMasterIdLst>
  <p:sldIdLst>
    <p:sldId id="256" r:id="rId5"/>
    <p:sldId id="291" r:id="rId6"/>
    <p:sldId id="292" r:id="rId7"/>
    <p:sldId id="331" r:id="rId8"/>
    <p:sldId id="294" r:id="rId9"/>
    <p:sldId id="302" r:id="rId10"/>
    <p:sldId id="303" r:id="rId11"/>
    <p:sldId id="304" r:id="rId12"/>
    <p:sldId id="305" r:id="rId13"/>
    <p:sldId id="295" r:id="rId14"/>
    <p:sldId id="296" r:id="rId15"/>
    <p:sldId id="334" r:id="rId16"/>
    <p:sldId id="300" r:id="rId17"/>
    <p:sldId id="301" r:id="rId18"/>
    <p:sldId id="310" r:id="rId19"/>
    <p:sldId id="307" r:id="rId20"/>
    <p:sldId id="309" r:id="rId21"/>
    <p:sldId id="308" r:id="rId22"/>
    <p:sldId id="325" r:id="rId23"/>
    <p:sldId id="311" r:id="rId24"/>
    <p:sldId id="313" r:id="rId25"/>
    <p:sldId id="314" r:id="rId26"/>
    <p:sldId id="315" r:id="rId27"/>
    <p:sldId id="316" r:id="rId28"/>
    <p:sldId id="319" r:id="rId29"/>
    <p:sldId id="317" r:id="rId30"/>
    <p:sldId id="326" r:id="rId31"/>
    <p:sldId id="327" r:id="rId32"/>
    <p:sldId id="332" r:id="rId33"/>
    <p:sldId id="328" r:id="rId34"/>
    <p:sldId id="333" r:id="rId35"/>
    <p:sldId id="329" r:id="rId36"/>
    <p:sldId id="321" r:id="rId37"/>
    <p:sldId id="323" r:id="rId38"/>
    <p:sldId id="330" r:id="rId39"/>
    <p:sldId id="306" r:id="rId40"/>
    <p:sldId id="335" r:id="rId41"/>
  </p:sldIdLst>
  <p:sldSz cx="12192000" cy="6858000"/>
  <p:notesSz cx="6858000" cy="9144000"/>
  <p:embeddedFontLst>
    <p:embeddedFont>
      <p:font typeface="Arial Rounded MT Bold" panose="020F0704030504030204" pitchFamily="34" charset="0"/>
      <p:regular r:id="rId43"/>
    </p:embeddedFont>
    <p:embeddedFont>
      <p:font typeface="Avenir Next LT Pro" panose="020B0504020202020204" pitchFamily="34" charset="0"/>
      <p:regular r:id="rId44"/>
      <p:bold r:id="rId45"/>
      <p:italic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</p:embeddedFontLst>
  <p:custShowLst>
    <p:custShow name="Pre-event Loop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F33"/>
    <a:srgbClr val="FF8057"/>
    <a:srgbClr val="FF676A"/>
    <a:srgbClr val="E7667D"/>
    <a:srgbClr val="FE8058"/>
    <a:srgbClr val="643222"/>
    <a:srgbClr val="FF3239"/>
    <a:srgbClr val="E42D42"/>
    <a:srgbClr val="565F81"/>
    <a:srgbClr val="0C0A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365174-84C1-4F73-BC45-B8F8EE72B8B2}" v="1" dt="2019-11-09T23:49:30.4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C0156-7649-6240-A6AF-A5B322DAFEC3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3B118-2CEE-2C43-A731-9AE2322A2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7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3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10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54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81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75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21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00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3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15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13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64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02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27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16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43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891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022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85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532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29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352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01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803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7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59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00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2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18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44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3B118-2CEE-2C43-A731-9AE2322A2E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83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AA0E9-CA5C-D241-B5D2-5C629BA59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1871208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FBAF9-A4D2-9C4B-848A-68618861B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7EC4F-B16C-3F4A-A21D-3657FCE04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127-C523-9249-AEED-A9E64A33EF40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60FC6-2A5E-7141-983E-A506B9022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860A8-9E40-8645-8CD8-A6B47B1D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9693D-25BC-4641-9354-6E2E6CAD59E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CE6CEE6-2742-BD44-84BB-D267A70C6A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764" y="3044824"/>
            <a:ext cx="2850359" cy="21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6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B869-9FA3-5244-9F3F-10E4E6245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9516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1C3C76-D6B0-3442-9ED3-58F0A77A1C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A8AB5E-15CA-E04D-B50D-244BE5097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06B34F-491A-2042-B498-1B0BDF1E7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127-C523-9249-AEED-A9E64A33EF40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9DCDA-E047-5A43-9D43-E62F61581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C26A6-ED19-0B42-AF2C-44076B1E7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9693D-25BC-4641-9354-6E2E6CAD59E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3DDB146-2A87-4343-A251-81D77C13ED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1494" b="-47645"/>
          <a:stretch/>
        </p:blipFill>
        <p:spPr>
          <a:xfrm>
            <a:off x="908329" y="1890724"/>
            <a:ext cx="1044040" cy="16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19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56D43-792D-D549-AD4C-69E0CAD3C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29048-F46E-4D41-BA55-6E4C298D4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005BC-A20A-C04B-810E-87669D19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127-C523-9249-AEED-A9E64A33EF40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CE00A-EF74-6A45-A11F-384297C78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EB53A-5F04-9D47-A42A-01DCE70C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9693D-25BC-4641-9354-6E2E6CAD59E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458A1D9-8BA7-DA44-AD0D-4B8EA5CA24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1" y="1397454"/>
            <a:ext cx="2079170" cy="15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54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19E24A-DE09-FA43-A808-0678782E48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A663A-5528-F247-9636-E21C7B398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8E55E-5588-3E44-9488-A3E05543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127-C523-9249-AEED-A9E64A33EF40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986A4-F9D4-DE45-9A19-15CEFD3D6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B2478-4AA9-4A49-8143-9489E4D45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9693D-25BC-4641-9354-6E2E6CAD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19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ert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7E890E-4037-9E4D-B64B-F76CB89FA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127-C523-9249-AEED-A9E64A33EF40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227BC-C157-7448-B391-E3FF0EBCB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790B3-8720-474E-A8B2-335E0CE8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9693D-25BC-4641-9354-6E2E6CAD59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0102524-2386-1347-9E56-19F51A6D7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E9FF07A-B2CD-8846-A719-470CBFEA2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1" y="1397454"/>
            <a:ext cx="2079170" cy="15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5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73B7F-BD62-5D43-8F13-16C691483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3A9E6-2CBB-CC43-B164-8BEBD191C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Avenir Next LT Pro" panose="020B0504020202020204" pitchFamily="34" charset="0"/>
              </a:defRPr>
            </a:lvl1pPr>
            <a:lvl2pPr>
              <a:defRPr sz="2000">
                <a:latin typeface="Avenir Next LT Pro" panose="020B0504020202020204" pitchFamily="34" charset="0"/>
              </a:defRPr>
            </a:lvl2pPr>
            <a:lvl3pPr>
              <a:defRPr sz="1800">
                <a:latin typeface="Avenir Next LT Pro" panose="020B0504020202020204" pitchFamily="34" charset="0"/>
              </a:defRPr>
            </a:lvl3pPr>
            <a:lvl4pPr>
              <a:defRPr sz="1600">
                <a:latin typeface="Avenir Next LT Pro" panose="020B0504020202020204" pitchFamily="34" charset="0"/>
              </a:defRPr>
            </a:lvl4pPr>
            <a:lvl5pPr>
              <a:defRPr sz="1600"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3E3EE-1187-A749-9EA5-5954982B1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127-C523-9249-AEED-A9E64A33EF40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51E5A-ED29-334D-ADDA-E362B465E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824B8-3B15-5548-BEAE-D6A61757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9693D-25BC-4641-9354-6E2E6CAD59E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20E8D9A-80F9-0249-A69C-9919F4A0B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1" y="1435554"/>
            <a:ext cx="2079170" cy="15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38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6AAD1-61A9-404E-A81F-0B0F35602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4648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33585-18D5-3B4C-A1D7-12FA3A679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6E558-D051-4E49-88D2-7CADA4222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127-C523-9249-AEED-A9E64A33EF40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46F7F-870E-1549-B2A7-6E451879B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0576A-2178-F547-AECA-AB31CA2A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9693D-25BC-4641-9354-6E2E6CAD59E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2FCBB9E-25AE-7B45-8997-59B7D3CCA0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850" y="4111625"/>
            <a:ext cx="2850359" cy="21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14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22038-9AAA-6A4F-8219-AF9FF64B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6C4E2-43F9-AF44-97BA-9833B3294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C13F4-C903-8040-BEDE-8B6E03167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61AE6-C0CA-B64A-87C6-A6A08EA79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127-C523-9249-AEED-A9E64A33EF40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B96BE2-6831-6942-B794-EAA0B6963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35596-A782-6D4C-8FFE-E45CD1BFE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9693D-25BC-4641-9354-6E2E6CAD59E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7727828-2AEF-5945-9DBE-B1BFCE4A7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1" y="1397454"/>
            <a:ext cx="2079170" cy="15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74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81522-5E73-884B-B91A-5C8F0C174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010DA-ECF2-6E4C-AEF2-7BE47F99B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D816F3-104D-354D-BFF8-3B35F3837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FC4FAB-60A2-1B4D-AFF0-C40759D9BD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16F732-685A-E944-ACC7-7D47BB2767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A31330-CB1A-C041-98E3-2393A4BDB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127-C523-9249-AEED-A9E64A33EF40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B6C360-A00B-D84E-A58C-92555CBE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AB3E31-0586-E041-89A8-827AAB038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9693D-25BC-4641-9354-6E2E6CAD59E8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E1A903C-FE19-0D4A-B81E-2F27222047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1" y="1397454"/>
            <a:ext cx="2079170" cy="15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06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FAA82-ADF6-9943-904B-3858072D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D76B3C-4222-0C4B-B459-F1583C6D3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127-C523-9249-AEED-A9E64A33EF40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7FB6D-5728-A940-9DAF-12235F30E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6E3CC-FF76-3444-B0E4-20AE8DCE8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9693D-25BC-4641-9354-6E2E6CAD59E8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A27E730-4B5D-3940-A8DE-81DC9A9A4A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1" y="1397454"/>
            <a:ext cx="2079170" cy="15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3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1D000C-E46D-4642-9AD6-70F6B3FCC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127-C523-9249-AEED-A9E64A33EF40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84794B-FE81-E24F-AD40-0D0EDB6EC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7CFED-470C-2D41-9DD5-A2C574F6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9693D-25BC-4641-9354-6E2E6CAD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7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95FE0-83E9-B34B-8360-3F83B51ED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8731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5F34F-6121-3C41-BE6A-3DF92DCBB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31B1F-AD86-6D48-B1AB-6642D1209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9EBB8-A96A-2B48-B8DE-C7E5A1783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127-C523-9249-AEED-A9E64A33EF40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BC474-8F99-464C-98CE-624592762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DA1AE-5F9D-9548-8623-176A0605A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9693D-25BC-4641-9354-6E2E6CAD59E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68ABC07-57D2-FD4B-A64F-24FED1CA98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1494" b="-47645"/>
          <a:stretch/>
        </p:blipFill>
        <p:spPr>
          <a:xfrm>
            <a:off x="908329" y="1890724"/>
            <a:ext cx="1044040" cy="16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5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97B42A-FA5A-6D48-BB7E-AFB556CBC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3B9EB-F513-C34D-BEDA-EDE2F2AF6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F3849-4A7A-104D-88E5-0174963376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1C127-C523-9249-AEED-A9E64A33EF40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A1C8B-C528-884E-8CEA-F24173DA86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F1F17-286C-334E-A7AC-006BA03CA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9693D-25BC-4641-9354-6E2E6CAD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57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Next LT Pro Regular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Next LT Pro Regular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Next LT Pro Regular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Next LT Pro Regular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Next LT Pro Regular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g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iscord.gg/VUR7Wq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gg/dj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f12.org/" TargetMode="External"/><Relationship Id="rId5" Type="http://schemas.openxmlformats.org/officeDocument/2006/relationships/hyperlink" Target="https://github.com/cf12/codedaydc-discordjs-workshop" TargetMode="External"/><Relationship Id="rId4" Type="http://schemas.openxmlformats.org/officeDocument/2006/relationships/hyperlink" Target="https://discord.gg/discord-api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iscord.js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CC1EDF8-E15F-9142-AE19-E4A6B765F7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r="19758" b="35318"/>
          <a:stretch/>
        </p:blipFill>
        <p:spPr>
          <a:xfrm>
            <a:off x="8733692" y="4070272"/>
            <a:ext cx="3458308" cy="27877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937D67A-D400-4A0E-A542-C566B5BCB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987266"/>
            <a:ext cx="10515600" cy="1011951"/>
          </a:xfrm>
        </p:spPr>
        <p:txBody>
          <a:bodyPr>
            <a:normAutofit/>
          </a:bodyPr>
          <a:lstStyle/>
          <a:p>
            <a:r>
              <a:rPr lang="en-US">
                <a:latin typeface="Avenir Next LT Pro"/>
              </a:rPr>
              <a:t>Discord Bots w/ Discord.</a:t>
            </a:r>
            <a:r>
              <a:rPr lang="en-US" dirty="0">
                <a:latin typeface="Avenir Next LT Pro"/>
              </a:rPr>
              <a:t>js</a:t>
            </a:r>
            <a:endParaRPr lang="en-US">
              <a:latin typeface="Avenir Next LT Pro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61E87A-40F7-4D2E-8B2C-A8DE37263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venir Next LT Pro" panose="020B0504020202020204" pitchFamily="34" charset="0"/>
              </a:rPr>
              <a:t>And other funny jokes 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Avenir Next LT Pro" panose="020B0504020202020204" pitchFamily="34" charset="0"/>
              </a:rPr>
              <a:t>you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venir Next LT Pro" panose="020B0504020202020204" pitchFamily="34" charset="0"/>
              </a:rPr>
              <a:t>can tell yourself</a:t>
            </a:r>
            <a:endParaRPr lang="en-US">
              <a:solidFill>
                <a:schemeClr val="tx1">
                  <a:lumMod val="75000"/>
                </a:schemeClr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8A045DEA-886E-4182-B6AA-E0EE587FF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50" y="834731"/>
            <a:ext cx="1561815" cy="15618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9437EB-0738-42C5-A8EC-C266765C1987}"/>
              </a:ext>
            </a:extLst>
          </p:cNvPr>
          <p:cNvSpPr txBox="1"/>
          <p:nvPr/>
        </p:nvSpPr>
        <p:spPr>
          <a:xfrm>
            <a:off x="2639860" y="1029034"/>
            <a:ext cx="65911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6400" dirty="0">
                <a:latin typeface="Arial Rounded MT Bold" panose="020F0704030504030204" pitchFamily="34" charset="0"/>
              </a:rPr>
              <a:t>+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1AEFBACF-832C-4FF2-8A14-D5E4F66E5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796" y="1060389"/>
            <a:ext cx="3266169" cy="111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80015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EBDB-DA21-43F1-9C58-4AD985F4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/>
              <a:t>.) Creating a Discord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E859-CA8B-4147-8EF6-7B26B7AA8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317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Sign up for Discord if you don’t have an account already!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hlinkClick r:id="rId3"/>
              </a:rPr>
              <a:t>https://discord.gg/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Join the official workshop server! 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4"/>
              </a:rPr>
              <a:t>https://discord.gg/VUR7Wqd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Visit </a:t>
            </a:r>
            <a:r>
              <a:rPr lang="en-US"/>
              <a:t>the Developer Portal</a:t>
            </a:r>
            <a:r>
              <a:rPr lang="en-US" dirty="0"/>
              <a:t> to start creating your bot application!</a:t>
            </a:r>
          </a:p>
        </p:txBody>
      </p:sp>
      <p:sp>
        <p:nvSpPr>
          <p:cNvPr id="4" name="AutoShape 4" descr="Image result for nodejs logo">
            <a:extLst>
              <a:ext uri="{FF2B5EF4-FFF2-40B4-BE49-F238E27FC236}">
                <a16:creationId xmlns:a16="http://schemas.microsoft.com/office/drawing/2014/main" id="{75043931-9FA7-4513-A734-D7D0C4F568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86125" y="1709738"/>
            <a:ext cx="56197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45A7A-12B1-4FCD-B1C2-ADCF0D4AC6DE}"/>
              </a:ext>
            </a:extLst>
          </p:cNvPr>
          <p:cNvSpPr/>
          <p:nvPr/>
        </p:nvSpPr>
        <p:spPr>
          <a:xfrm>
            <a:off x="3191891" y="4920860"/>
            <a:ext cx="580821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Consolas" panose="020B0609020204030204" pitchFamily="49" charset="0"/>
              </a:rPr>
              <a:t>discord.gg/VUR7Wqd</a:t>
            </a:r>
          </a:p>
        </p:txBody>
      </p:sp>
    </p:spTree>
    <p:extLst>
      <p:ext uri="{BB962C8B-B14F-4D97-AF65-F5344CB8AC3E}">
        <p14:creationId xmlns:p14="http://schemas.microsoft.com/office/powerpoint/2010/main" val="32233752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nodejs logo">
            <a:extLst>
              <a:ext uri="{FF2B5EF4-FFF2-40B4-BE49-F238E27FC236}">
                <a16:creationId xmlns:a16="http://schemas.microsoft.com/office/drawing/2014/main" id="{75043931-9FA7-4513-A734-D7D0C4F568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86125" y="1452563"/>
            <a:ext cx="56197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C9D7A2-1731-4CC1-BED3-B7A1826B02C5}"/>
              </a:ext>
            </a:extLst>
          </p:cNvPr>
          <p:cNvSpPr txBox="1">
            <a:spLocks/>
          </p:cNvSpPr>
          <p:nvPr/>
        </p:nvSpPr>
        <p:spPr>
          <a:xfrm>
            <a:off x="838200" y="612777"/>
            <a:ext cx="10515600" cy="5111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Visit the Developer Portal</a:t>
            </a:r>
            <a:endParaRPr lang="en-US" sz="320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93125C-E023-4473-AAD1-0462CF5B8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271" y="1452563"/>
            <a:ext cx="9187457" cy="4905782"/>
          </a:xfrm>
          <a:prstGeom prst="rect">
            <a:avLst/>
          </a:prstGeom>
          <a:effectLst>
            <a:outerShdw blurRad="317500" dist="152400" dir="2700000" algn="tl" rotWithShape="0">
              <a:prstClr val="black">
                <a:alpha val="6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228545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nodejs logo">
            <a:extLst>
              <a:ext uri="{FF2B5EF4-FFF2-40B4-BE49-F238E27FC236}">
                <a16:creationId xmlns:a16="http://schemas.microsoft.com/office/drawing/2014/main" id="{75043931-9FA7-4513-A734-D7D0C4F568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86125" y="1452563"/>
            <a:ext cx="56197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AA6B3-B463-48FA-B186-EF8CB53BE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283" y="1452563"/>
            <a:ext cx="9663433" cy="46958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BC9D7A2-1731-4CC1-BED3-B7A1826B02C5}"/>
              </a:ext>
            </a:extLst>
          </p:cNvPr>
          <p:cNvSpPr txBox="1">
            <a:spLocks/>
          </p:cNvSpPr>
          <p:nvPr/>
        </p:nvSpPr>
        <p:spPr>
          <a:xfrm>
            <a:off x="838200" y="612777"/>
            <a:ext cx="10515600" cy="5111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Create an Application</a:t>
            </a:r>
          </a:p>
        </p:txBody>
      </p:sp>
    </p:spTree>
    <p:extLst>
      <p:ext uri="{BB962C8B-B14F-4D97-AF65-F5344CB8AC3E}">
        <p14:creationId xmlns:p14="http://schemas.microsoft.com/office/powerpoint/2010/main" val="1569186179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nodejs logo">
            <a:extLst>
              <a:ext uri="{FF2B5EF4-FFF2-40B4-BE49-F238E27FC236}">
                <a16:creationId xmlns:a16="http://schemas.microsoft.com/office/drawing/2014/main" id="{75043931-9FA7-4513-A734-D7D0C4F568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86125" y="1452563"/>
            <a:ext cx="56197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C9D7A2-1731-4CC1-BED3-B7A1826B02C5}"/>
              </a:ext>
            </a:extLst>
          </p:cNvPr>
          <p:cNvSpPr txBox="1">
            <a:spLocks/>
          </p:cNvSpPr>
          <p:nvPr/>
        </p:nvSpPr>
        <p:spPr>
          <a:xfrm>
            <a:off x="838200" y="612777"/>
            <a:ext cx="10515600" cy="5111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/>
              <a:t>Add a Bot to the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246A1D-A40F-41DB-927F-360684833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483" y="1452563"/>
            <a:ext cx="9733034" cy="4729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753276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Image result for nodejs logo">
            <a:extLst>
              <a:ext uri="{FF2B5EF4-FFF2-40B4-BE49-F238E27FC236}">
                <a16:creationId xmlns:a16="http://schemas.microsoft.com/office/drawing/2014/main" id="{75043931-9FA7-4513-A734-D7D0C4F568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86125" y="1452563"/>
            <a:ext cx="56197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C9D7A2-1731-4CC1-BED3-B7A1826B02C5}"/>
              </a:ext>
            </a:extLst>
          </p:cNvPr>
          <p:cNvSpPr txBox="1">
            <a:spLocks/>
          </p:cNvSpPr>
          <p:nvPr/>
        </p:nvSpPr>
        <p:spPr>
          <a:xfrm>
            <a:off x="838200" y="612777"/>
            <a:ext cx="10515600" cy="5111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/>
              <a:t>Add a Bot to the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493BB-5512-4E34-A771-9FDDCB8F9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746" y="1452564"/>
            <a:ext cx="9728508" cy="4727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847636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BC9D7A2-1731-4CC1-BED3-B7A1826B02C5}"/>
              </a:ext>
            </a:extLst>
          </p:cNvPr>
          <p:cNvSpPr txBox="1">
            <a:spLocks/>
          </p:cNvSpPr>
          <p:nvPr/>
        </p:nvSpPr>
        <p:spPr>
          <a:xfrm>
            <a:off x="838200" y="1687088"/>
            <a:ext cx="10515600" cy="34838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/>
              <a:t>Make sure you copy over your bot token! It’s the </a:t>
            </a:r>
            <a:r>
              <a:rPr lang="en-US" sz="2800">
                <a:solidFill>
                  <a:schemeClr val="accent6"/>
                </a:solidFill>
              </a:rPr>
              <a:t>password</a:t>
            </a:r>
            <a:r>
              <a:rPr lang="en-US" sz="2800"/>
              <a:t> to your bot.</a:t>
            </a:r>
            <a:endParaRPr lang="en-US" sz="2800" dirty="0"/>
          </a:p>
          <a:p>
            <a:pPr algn="ctr">
              <a:lnSpc>
                <a:spcPct val="100000"/>
              </a:lnSpc>
            </a:pPr>
            <a:endParaRPr lang="en-US" sz="2800" dirty="0"/>
          </a:p>
          <a:p>
            <a:pPr algn="ctr">
              <a:lnSpc>
                <a:spcPct val="100000"/>
              </a:lnSpc>
            </a:pPr>
            <a:r>
              <a:rPr lang="en-US" sz="2800"/>
              <a:t>With that said, </a:t>
            </a:r>
            <a:r>
              <a:rPr lang="en-US" sz="2800">
                <a:solidFill>
                  <a:schemeClr val="accent2"/>
                </a:solidFill>
              </a:rPr>
              <a:t>DO NOT </a:t>
            </a:r>
            <a:r>
              <a:rPr lang="en-US" sz="2800"/>
              <a:t>share your bot token with anybody! If anybody gets your bot token, they can </a:t>
            </a:r>
            <a:r>
              <a:rPr lang="en-US" sz="2800">
                <a:solidFill>
                  <a:schemeClr val="accent2"/>
                </a:solidFill>
              </a:rPr>
              <a:t>TAKE </a:t>
            </a:r>
            <a:r>
              <a:rPr lang="en-US" sz="2800" dirty="0">
                <a:solidFill>
                  <a:schemeClr val="accent2"/>
                </a:solidFill>
              </a:rPr>
              <a:t>FULL </a:t>
            </a:r>
            <a:r>
              <a:rPr lang="en-US" sz="2800">
                <a:solidFill>
                  <a:schemeClr val="accent2"/>
                </a:solidFill>
              </a:rPr>
              <a:t>CONTROL OF YOUR BOT!</a:t>
            </a:r>
            <a:endParaRPr lang="en-US" sz="2800" dirty="0">
              <a:solidFill>
                <a:schemeClr val="accent2"/>
              </a:solidFill>
            </a:endParaRPr>
          </a:p>
          <a:p>
            <a:pPr algn="ctr">
              <a:lnSpc>
                <a:spcPct val="100000"/>
              </a:lnSpc>
            </a:pPr>
            <a:endParaRPr lang="en-US" sz="2800" dirty="0">
              <a:solidFill>
                <a:schemeClr val="accent2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sz="2800"/>
              <a:t>that wouldn’t be fun lol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6833118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BC9D7A2-1731-4CC1-BED3-B7A1826B02C5}"/>
              </a:ext>
            </a:extLst>
          </p:cNvPr>
          <p:cNvSpPr txBox="1">
            <a:spLocks/>
          </p:cNvSpPr>
          <p:nvPr/>
        </p:nvSpPr>
        <p:spPr>
          <a:xfrm>
            <a:off x="838200" y="2735262"/>
            <a:ext cx="10515600" cy="13874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/>
              <a:t>Now, let’s get coding!</a:t>
            </a:r>
          </a:p>
          <a:p>
            <a:pPr algn="ctr"/>
            <a:endParaRPr lang="en-US" sz="3200"/>
          </a:p>
          <a:p>
            <a:pPr algn="ctr"/>
            <a:r>
              <a:rPr lang="en-US" sz="3200"/>
              <a:t>Let’s look at some starter code.</a:t>
            </a:r>
          </a:p>
        </p:txBody>
      </p:sp>
    </p:spTree>
    <p:extLst>
      <p:ext uri="{BB962C8B-B14F-4D97-AF65-F5344CB8AC3E}">
        <p14:creationId xmlns:p14="http://schemas.microsoft.com/office/powerpoint/2010/main" val="1761907805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3A2E1D-4B89-46A2-8F63-E1F7843AF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928" y="1465008"/>
            <a:ext cx="7502143" cy="516852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67DC472-B66B-4EF9-8D87-7BCC78614EED}"/>
              </a:ext>
            </a:extLst>
          </p:cNvPr>
          <p:cNvSpPr txBox="1">
            <a:spLocks/>
          </p:cNvSpPr>
          <p:nvPr/>
        </p:nvSpPr>
        <p:spPr>
          <a:xfrm>
            <a:off x="838200" y="797746"/>
            <a:ext cx="10515600" cy="6672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Hello World!</a:t>
            </a:r>
          </a:p>
        </p:txBody>
      </p:sp>
    </p:spTree>
    <p:extLst>
      <p:ext uri="{BB962C8B-B14F-4D97-AF65-F5344CB8AC3E}">
        <p14:creationId xmlns:p14="http://schemas.microsoft.com/office/powerpoint/2010/main" val="4141809262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EBDB-DA21-43F1-9C58-4AD985F4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+ </a:t>
            </a:r>
            <a:r>
              <a:rPr lang="en-US"/>
              <a:t>Running </a:t>
            </a:r>
            <a:r>
              <a:rPr lang="en-US" dirty="0"/>
              <a:t>Your</a:t>
            </a:r>
            <a:r>
              <a:rPr lang="en-US"/>
              <a:t> 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E859-CA8B-4147-8EF6-7B26B7AA8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32647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Just like users, bots need to join a server before they can interact with anything in it.</a:t>
            </a:r>
          </a:p>
          <a:p>
            <a:pPr>
              <a:lnSpc>
                <a:spcPct val="110000"/>
              </a:lnSpc>
            </a:pPr>
            <a:r>
              <a:rPr lang="en-US" dirty="0"/>
              <a:t>Bots can’t use normal invite links. Instead, we authorize bots into servers using </a:t>
            </a:r>
            <a:r>
              <a:rPr lang="en-US" b="1" dirty="0"/>
              <a:t>OAuth.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code automatically generates an invite link when it starts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You can send this link to other server owners who can authorize your bot, or even use it yourself!</a:t>
            </a:r>
          </a:p>
        </p:txBody>
      </p:sp>
    </p:spTree>
    <p:extLst>
      <p:ext uri="{BB962C8B-B14F-4D97-AF65-F5344CB8AC3E}">
        <p14:creationId xmlns:p14="http://schemas.microsoft.com/office/powerpoint/2010/main" val="1159514828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EBDB-DA21-43F1-9C58-4AD985F4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+ Running Your Bot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77B3A-F920-4040-912A-F03BD2100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516" y="2049207"/>
            <a:ext cx="7914967" cy="41388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725891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EBDB-DA21-43F1-9C58-4AD985F4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Discord?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E859-CA8B-4147-8EF6-7B26B7AA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A free communication platform, marketed towards gamers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/>
              <a:t>Create &amp; join communities from all over the world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460F962-3475-4276-9120-91E868501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49" y="3038475"/>
            <a:ext cx="6482650" cy="33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17524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EBDB-DA21-43F1-9C58-4AD985F4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Asynchronous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E859-CA8B-4147-8EF6-7B26B7AA8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703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>
                <a:latin typeface="+mj-lt"/>
              </a:rPr>
              <a:t>In </a:t>
            </a:r>
            <a:r>
              <a:rPr lang="en-US" dirty="0">
                <a:latin typeface="+mj-lt"/>
              </a:rPr>
              <a:t>JavaScript</a:t>
            </a:r>
            <a:r>
              <a:rPr lang="en-US">
                <a:latin typeface="+mj-lt"/>
              </a:rPr>
              <a:t>, code doesn’t necessarily run in order</a:t>
            </a:r>
            <a:endParaRPr lang="en-US" dirty="0"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US">
                <a:latin typeface="+mj-lt"/>
              </a:rPr>
              <a:t>Web requests take </a:t>
            </a:r>
            <a:r>
              <a:rPr lang="en-US" b="1">
                <a:latin typeface="+mj-lt"/>
              </a:rPr>
              <a:t>time!</a:t>
            </a:r>
            <a:endParaRPr lang="en-US" b="1" dirty="0"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latin typeface="+mj-lt"/>
              </a:rPr>
              <a:t>JavaScript </a:t>
            </a:r>
            <a:r>
              <a:rPr lang="en-US">
                <a:latin typeface="+mj-lt"/>
              </a:rPr>
              <a:t>doesn’t want to wait until actions finish before starting – this causes the application to feel slow and delayed</a:t>
            </a:r>
            <a:r>
              <a:rPr lang="en-US" dirty="0">
                <a:latin typeface="+mj-lt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>
                <a:latin typeface="+mj-lt"/>
              </a:rPr>
              <a:t>The solution is </a:t>
            </a:r>
            <a:r>
              <a:rPr lang="en-US" b="1">
                <a:latin typeface="+mj-lt"/>
              </a:rPr>
              <a:t>asynchronous programming</a:t>
            </a:r>
            <a:r>
              <a:rPr lang="en-US">
                <a:latin typeface="+mj-lt"/>
              </a:rPr>
              <a:t>.</a:t>
            </a:r>
            <a:endParaRPr lang="en-US" dirty="0"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US">
                <a:latin typeface="+mj-lt"/>
              </a:rPr>
              <a:t>Async functions run on separate threads, allowing the main code to continue running </a:t>
            </a:r>
            <a:r>
              <a:rPr lang="en-US" dirty="0">
                <a:latin typeface="+mj-lt"/>
              </a:rPr>
              <a:t>while a function waits for a response</a:t>
            </a:r>
          </a:p>
          <a:p>
            <a:pPr lvl="1">
              <a:lnSpc>
                <a:spcPct val="100000"/>
              </a:lnSpc>
            </a:pPr>
            <a:r>
              <a:rPr lang="en-US">
                <a:latin typeface="+mj-lt"/>
              </a:rPr>
              <a:t>In </a:t>
            </a:r>
            <a:r>
              <a:rPr lang="en-US" dirty="0">
                <a:latin typeface="+mj-lt"/>
              </a:rPr>
              <a:t>JavaScript</a:t>
            </a:r>
            <a:r>
              <a:rPr lang="en-US">
                <a:latin typeface="+mj-lt"/>
              </a:rPr>
              <a:t>, we declare </a:t>
            </a:r>
            <a:r>
              <a:rPr lang="en-US" b="1">
                <a:latin typeface="+mj-lt"/>
              </a:rPr>
              <a:t>callback functions</a:t>
            </a:r>
            <a:r>
              <a:rPr lang="en-US">
                <a:latin typeface="+mj-lt"/>
              </a:rPr>
              <a:t> that are executed </a:t>
            </a:r>
            <a:r>
              <a:rPr lang="en-US" b="1">
                <a:latin typeface="+mj-lt"/>
              </a:rPr>
              <a:t>once the action finishes.</a:t>
            </a:r>
            <a:endParaRPr lang="en-US" b="1" dirty="0">
              <a:latin typeface="+mj-lt"/>
            </a:endParaRPr>
          </a:p>
          <a:p>
            <a:pPr lvl="2">
              <a:lnSpc>
                <a:spcPct val="100000"/>
              </a:lnSpc>
            </a:pPr>
            <a:r>
              <a:rPr lang="en-US">
                <a:latin typeface="+mj-lt"/>
              </a:rPr>
              <a:t>Ex: </a:t>
            </a:r>
            <a:r>
              <a:rPr lang="en-US" dirty="0">
                <a:latin typeface="+mj-lt"/>
              </a:rPr>
              <a:t>You order </a:t>
            </a:r>
            <a:r>
              <a:rPr lang="en-US">
                <a:latin typeface="+mj-lt"/>
              </a:rPr>
              <a:t>a </a:t>
            </a:r>
            <a:r>
              <a:rPr lang="en-US" dirty="0">
                <a:latin typeface="+mj-lt"/>
              </a:rPr>
              <a:t>Starbucks, continue with your day</a:t>
            </a:r>
            <a:r>
              <a:rPr lang="en-US">
                <a:latin typeface="+mj-lt"/>
              </a:rPr>
              <a:t>, </a:t>
            </a:r>
            <a:r>
              <a:rPr lang="en-US" dirty="0">
                <a:latin typeface="+mj-lt"/>
              </a:rPr>
              <a:t>and pick it up when it’s ready</a:t>
            </a:r>
          </a:p>
        </p:txBody>
      </p:sp>
    </p:spTree>
    <p:extLst>
      <p:ext uri="{BB962C8B-B14F-4D97-AF65-F5344CB8AC3E}">
        <p14:creationId xmlns:p14="http://schemas.microsoft.com/office/powerpoint/2010/main" val="1638625572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EBDB-DA21-43F1-9C58-4AD985F4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 Handlers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E859-CA8B-4147-8EF6-7B26B7AA8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703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/>
              <a:t>99%</a:t>
            </a:r>
            <a:r>
              <a:rPr lang="en-US"/>
              <a:t> of what we do with Discord bots depends on event triggers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/>
              <a:t>Event handlers</a:t>
            </a:r>
            <a:r>
              <a:rPr lang="en-US"/>
              <a:t> handle these events for us: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err="1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bot.on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(“ready”) -&gt; </a:t>
            </a:r>
            <a:r>
              <a:rPr lang="en-US">
                <a:latin typeface="Consolas" panose="020B0609020204030204" pitchFamily="49" charset="0"/>
              </a:rPr>
              <a:t>Runs code when the bot is ready</a:t>
            </a:r>
            <a:endParaRPr lang="en-US" dirty="0">
              <a:solidFill>
                <a:schemeClr val="tx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err="1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bot.on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(“message”) -&gt; </a:t>
            </a:r>
            <a:r>
              <a:rPr lang="en-US">
                <a:latin typeface="Consolas" panose="020B0609020204030204" pitchFamily="49" charset="0"/>
              </a:rPr>
              <a:t>Runs code when the bot receives a message</a:t>
            </a:r>
            <a:endParaRPr lang="en-US" dirty="0">
              <a:solidFill>
                <a:schemeClr val="tx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err="1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bot.on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(“</a:t>
            </a:r>
            <a:r>
              <a:rPr lang="en-US" err="1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guildMemberAdd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”) -&gt; </a:t>
            </a:r>
            <a:r>
              <a:rPr lang="en-US">
                <a:latin typeface="Consolas" panose="020B0609020204030204" pitchFamily="49" charset="0"/>
              </a:rPr>
              <a:t>Runs code when a user joins the guild</a:t>
            </a:r>
            <a:endParaRPr lang="en-US" dirty="0">
              <a:solidFill>
                <a:schemeClr val="tx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err="1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bot.on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(“</a:t>
            </a:r>
            <a:r>
              <a:rPr lang="en-US" err="1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guildMemberRemove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”) -&gt; </a:t>
            </a:r>
            <a:r>
              <a:rPr lang="en-US">
                <a:latin typeface="Consolas" panose="020B0609020204030204" pitchFamily="49" charset="0"/>
              </a:rPr>
              <a:t>Runs code when a user leaves the guild</a:t>
            </a:r>
            <a:endParaRPr lang="en-US" dirty="0">
              <a:solidFill>
                <a:schemeClr val="tx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endParaRPr lang="en-US" dirty="0" err="1">
              <a:solidFill>
                <a:schemeClr val="tx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22112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3A2E1D-4B89-46A2-8F63-E1F7843AF5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0658" y="1633505"/>
            <a:ext cx="10170684" cy="35909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CA10354-A9E9-4B2B-ACE1-E4A943E984BA}"/>
              </a:ext>
            </a:extLst>
          </p:cNvPr>
          <p:cNvSpPr txBox="1">
            <a:spLocks/>
          </p:cNvSpPr>
          <p:nvPr/>
        </p:nvSpPr>
        <p:spPr>
          <a:xfrm>
            <a:off x="838200" y="797746"/>
            <a:ext cx="10515600" cy="6672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Replying to Users</a:t>
            </a:r>
          </a:p>
        </p:txBody>
      </p:sp>
    </p:spTree>
    <p:extLst>
      <p:ext uri="{BB962C8B-B14F-4D97-AF65-F5344CB8AC3E}">
        <p14:creationId xmlns:p14="http://schemas.microsoft.com/office/powerpoint/2010/main" val="1606839584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3A2E1D-4B89-46A2-8F63-E1F7843AF5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2224" y="1410946"/>
            <a:ext cx="9267551" cy="46493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CA10354-A9E9-4B2B-ACE1-E4A943E984BA}"/>
              </a:ext>
            </a:extLst>
          </p:cNvPr>
          <p:cNvSpPr txBox="1">
            <a:spLocks/>
          </p:cNvSpPr>
          <p:nvPr/>
        </p:nvSpPr>
        <p:spPr>
          <a:xfrm>
            <a:off x="838200" y="797746"/>
            <a:ext cx="10515600" cy="6672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Greetings + Farewells</a:t>
            </a:r>
          </a:p>
        </p:txBody>
      </p:sp>
    </p:spTree>
    <p:extLst>
      <p:ext uri="{BB962C8B-B14F-4D97-AF65-F5344CB8AC3E}">
        <p14:creationId xmlns:p14="http://schemas.microsoft.com/office/powerpoint/2010/main" val="934434884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D1687F7-B4B4-4FB6-B9F1-47F781CDE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venir Next LT Pro" panose="020B0504020202020204" pitchFamily="34" charset="0"/>
              </a:rPr>
              <a:t>Commands &amp; More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EDCDBFE-7114-499C-A1E7-A9E3FEA6B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>
                    <a:lumMod val="75000"/>
                  </a:schemeClr>
                </a:solidFill>
                <a:latin typeface="Avenir Next LT Pro" panose="020B0504020202020204" pitchFamily="34" charset="0"/>
              </a:rPr>
              <a:t>Let’s </a:t>
            </a:r>
            <a:r>
              <a:rPr lang="en-US" err="1">
                <a:solidFill>
                  <a:schemeClr val="tx1">
                    <a:lumMod val="75000"/>
                  </a:schemeClr>
                </a:solidFill>
                <a:latin typeface="Avenir Next LT Pro" panose="020B0504020202020204" pitchFamily="34" charset="0"/>
              </a:rPr>
              <a:t>gooooo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Avenir Next LT Pro" panose="020B0504020202020204" pitchFamily="34" charset="0"/>
              </a:rPr>
              <a:t> gamers</a:t>
            </a:r>
          </a:p>
        </p:txBody>
      </p:sp>
    </p:spTree>
    <p:extLst>
      <p:ext uri="{BB962C8B-B14F-4D97-AF65-F5344CB8AC3E}">
        <p14:creationId xmlns:p14="http://schemas.microsoft.com/office/powerpoint/2010/main" val="2532381449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EBDB-DA21-43F1-9C58-4AD985F4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E859-CA8B-4147-8EF6-7B26B7AA8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021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Commands are just messages handled differently!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When we detect that a message starts with a prefix, we perform an action: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!ping -&gt; </a:t>
            </a:r>
            <a:r>
              <a:rPr lang="en-US" dirty="0">
                <a:latin typeface="Consolas" panose="020B0609020204030204" pitchFamily="49" charset="0"/>
              </a:rPr>
              <a:t>Responds w/ the message “Pong!”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!time -&gt; </a:t>
            </a:r>
            <a:r>
              <a:rPr lang="en-US" dirty="0">
                <a:latin typeface="Consolas" panose="020B0609020204030204" pitchFamily="49" charset="0"/>
              </a:rPr>
              <a:t>Sends the current time to the channel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remindme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[duration] [message] -&gt; </a:t>
            </a:r>
            <a:r>
              <a:rPr lang="en-US" dirty="0">
                <a:latin typeface="Consolas" panose="020B0609020204030204" pitchFamily="49" charset="0"/>
              </a:rPr>
              <a:t>Reminds the user w/ the message after a certain amount of time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Prefixes are variables!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+mj-lt"/>
              </a:rPr>
              <a:t>Some bots use more than one character (t@, $$, t!)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+mj-lt"/>
              </a:rPr>
              <a:t>It’s important to make it easy to change the prefix in case you don’t like it.</a:t>
            </a:r>
          </a:p>
        </p:txBody>
      </p:sp>
    </p:spTree>
    <p:extLst>
      <p:ext uri="{BB962C8B-B14F-4D97-AF65-F5344CB8AC3E}">
        <p14:creationId xmlns:p14="http://schemas.microsoft.com/office/powerpoint/2010/main" val="28293011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3A2E1D-4B89-46A2-8F63-E1F7843AF5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50347" y="1410946"/>
            <a:ext cx="8891304" cy="46493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CA10354-A9E9-4B2B-ACE1-E4A943E984BA}"/>
              </a:ext>
            </a:extLst>
          </p:cNvPr>
          <p:cNvSpPr txBox="1">
            <a:spLocks/>
          </p:cNvSpPr>
          <p:nvPr/>
        </p:nvSpPr>
        <p:spPr>
          <a:xfrm>
            <a:off x="838200" y="797746"/>
            <a:ext cx="10515600" cy="6672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Ping Pong</a:t>
            </a:r>
          </a:p>
        </p:txBody>
      </p:sp>
    </p:spTree>
    <p:extLst>
      <p:ext uri="{BB962C8B-B14F-4D97-AF65-F5344CB8AC3E}">
        <p14:creationId xmlns:p14="http://schemas.microsoft.com/office/powerpoint/2010/main" val="298649212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3A2E1D-4B89-46A2-8F63-E1F7843AF5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0196" y="1410946"/>
            <a:ext cx="7971606" cy="46493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CA10354-A9E9-4B2B-ACE1-E4A943E984BA}"/>
              </a:ext>
            </a:extLst>
          </p:cNvPr>
          <p:cNvSpPr txBox="1">
            <a:spLocks/>
          </p:cNvSpPr>
          <p:nvPr/>
        </p:nvSpPr>
        <p:spPr>
          <a:xfrm>
            <a:off x="838200" y="797746"/>
            <a:ext cx="10515600" cy="6672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Time + Date</a:t>
            </a:r>
          </a:p>
        </p:txBody>
      </p:sp>
    </p:spTree>
    <p:extLst>
      <p:ext uri="{BB962C8B-B14F-4D97-AF65-F5344CB8AC3E}">
        <p14:creationId xmlns:p14="http://schemas.microsoft.com/office/powerpoint/2010/main" val="1032548398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3A2E1D-4B89-46A2-8F63-E1F7843AF5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67960" y="1410946"/>
            <a:ext cx="7456077" cy="46493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CA10354-A9E9-4B2B-ACE1-E4A943E984BA}"/>
              </a:ext>
            </a:extLst>
          </p:cNvPr>
          <p:cNvSpPr txBox="1">
            <a:spLocks/>
          </p:cNvSpPr>
          <p:nvPr/>
        </p:nvSpPr>
        <p:spPr>
          <a:xfrm>
            <a:off x="838200" y="797746"/>
            <a:ext cx="10515600" cy="6672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Remind Me</a:t>
            </a:r>
          </a:p>
        </p:txBody>
      </p:sp>
    </p:spTree>
    <p:extLst>
      <p:ext uri="{BB962C8B-B14F-4D97-AF65-F5344CB8AC3E}">
        <p14:creationId xmlns:p14="http://schemas.microsoft.com/office/powerpoint/2010/main" val="2693440220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D1687F7-B4B4-4FB6-B9F1-47F781CDE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LT Pro" panose="020B0504020202020204" pitchFamily="34" charset="0"/>
              </a:rPr>
              <a:t>Extra Projects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EDCDBFE-7114-499C-A1E7-A9E3FEA6B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venir Next LT Pro" panose="020B0504020202020204" pitchFamily="34" charset="0"/>
              </a:rPr>
              <a:t>This text is here to make it seem like I know what I’m talking about</a:t>
            </a:r>
          </a:p>
        </p:txBody>
      </p:sp>
    </p:spTree>
    <p:extLst>
      <p:ext uri="{BB962C8B-B14F-4D97-AF65-F5344CB8AC3E}">
        <p14:creationId xmlns:p14="http://schemas.microsoft.com/office/powerpoint/2010/main" val="617142961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EBDB-DA21-43F1-9C58-4AD985F4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JavaScript? NodeJS?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E859-CA8B-4147-8EF6-7B26B7AA8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3982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/>
              <a:t>Programming language originally designed for browsers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/>
              <a:t>NodeJS implements JavaScript server-sided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/>
              <a:t>Thank you NodeJS, </a:t>
            </a:r>
            <a:r>
              <a:rPr lang="en-US" b="1"/>
              <a:t>VERY COOL</a:t>
            </a:r>
            <a:endParaRPr lang="en-US" b="1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1026" name="Picture 2" descr="Image result for javascript logo">
            <a:extLst>
              <a:ext uri="{FF2B5EF4-FFF2-40B4-BE49-F238E27FC236}">
                <a16:creationId xmlns:a16="http://schemas.microsoft.com/office/drawing/2014/main" id="{830D4998-0DF2-4ED3-9C24-EEA4D8061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4" y="4001294"/>
            <a:ext cx="1543049" cy="154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nodejs logo">
            <a:extLst>
              <a:ext uri="{FF2B5EF4-FFF2-40B4-BE49-F238E27FC236}">
                <a16:creationId xmlns:a16="http://schemas.microsoft.com/office/drawing/2014/main" id="{75043931-9FA7-4513-A734-D7D0C4F568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86125" y="1709738"/>
            <a:ext cx="56197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8AFE89B-9B9C-43D6-B235-CE3970ED17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67" t="26778" r="12667" b="26389"/>
          <a:stretch/>
        </p:blipFill>
        <p:spPr>
          <a:xfrm>
            <a:off x="6219820" y="4052903"/>
            <a:ext cx="2295528" cy="143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2457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3A2E1D-4B89-46A2-8F63-E1F7843AF5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33986" y="1576046"/>
            <a:ext cx="4324024" cy="46493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CA10354-A9E9-4B2B-ACE1-E4A943E984BA}"/>
              </a:ext>
            </a:extLst>
          </p:cNvPr>
          <p:cNvSpPr txBox="1">
            <a:spLocks/>
          </p:cNvSpPr>
          <p:nvPr/>
        </p:nvSpPr>
        <p:spPr>
          <a:xfrm>
            <a:off x="838200" y="797746"/>
            <a:ext cx="10515600" cy="6672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Rock, Paper, Scissors</a:t>
            </a:r>
          </a:p>
        </p:txBody>
      </p:sp>
    </p:spTree>
    <p:extLst>
      <p:ext uri="{BB962C8B-B14F-4D97-AF65-F5344CB8AC3E}">
        <p14:creationId xmlns:p14="http://schemas.microsoft.com/office/powerpoint/2010/main" val="3677639815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C2680A-2F38-4F7C-A200-2887315A5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Rich Embeds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8B376D-0995-4C6F-977A-5CC39FF1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Rich Embeds are basically </a:t>
            </a:r>
            <a:r>
              <a:rPr lang="en-US" b="1" dirty="0"/>
              <a:t>better messages.</a:t>
            </a:r>
          </a:p>
          <a:p>
            <a:pPr>
              <a:lnSpc>
                <a:spcPct val="100000"/>
              </a:lnSpc>
            </a:pPr>
            <a:r>
              <a:rPr lang="en-US" dirty="0"/>
              <a:t>They contain many nifty little features: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Cool little sidebar colors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Fields for key + value pairs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Support for embedded images and icons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+ Footer fields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… and more stuff that I can’t remember </a:t>
            </a:r>
            <a:r>
              <a:rPr lang="en-US" dirty="0" err="1"/>
              <a:t>rn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BC8282-6D87-4F81-8D4A-EC430DC81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00" y="3169970"/>
            <a:ext cx="4013200" cy="29006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9265630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3A2E1D-4B89-46A2-8F63-E1F7843AF5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95517" y="2098902"/>
            <a:ext cx="9400965" cy="26601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CA10354-A9E9-4B2B-ACE1-E4A943E984BA}"/>
              </a:ext>
            </a:extLst>
          </p:cNvPr>
          <p:cNvSpPr txBox="1">
            <a:spLocks/>
          </p:cNvSpPr>
          <p:nvPr/>
        </p:nvSpPr>
        <p:spPr>
          <a:xfrm>
            <a:off x="838200" y="797746"/>
            <a:ext cx="10515600" cy="6672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Dotenv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619926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D1687F7-B4B4-4FB6-B9F1-47F781CDE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LT Pro" panose="020B0504020202020204" pitchFamily="34" charset="0"/>
              </a:rPr>
              <a:t>What’s next?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EDCDBFE-7114-499C-A1E7-A9E3FEA6B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venir Next LT Pro" panose="020B0504020202020204" pitchFamily="34" charset="0"/>
              </a:rPr>
              <a:t>We’re almost done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:(</a:t>
            </a:r>
            <a:endParaRPr lang="en-US" dirty="0">
              <a:solidFill>
                <a:schemeClr val="tx1">
                  <a:lumMod val="75000"/>
                </a:schemeClr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192387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C2680A-2F38-4F7C-A200-2887315A5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8B376D-0995-4C6F-977A-5CC39FF1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If you’re interesting in finding out more about discord development, check out these other cool communities: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DiscordJS</a:t>
            </a:r>
            <a:r>
              <a:rPr lang="en-US" dirty="0"/>
              <a:t> community – </a:t>
            </a:r>
            <a:r>
              <a:rPr lang="en-US" dirty="0">
                <a:hlinkClick r:id="rId3"/>
              </a:rPr>
              <a:t>https://discord.gg/djs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Discord API – </a:t>
            </a:r>
            <a:r>
              <a:rPr lang="en-US" dirty="0">
                <a:hlinkClick r:id="rId4"/>
              </a:rPr>
              <a:t>https://discord.gg/discord-api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You can find the workshop on my GitHub: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5"/>
              </a:rPr>
              <a:t>https://github.com/cf12/codedaydc-discordjs-workshop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The repo contains all the example code, this PowerPoint, as well Donald Duck’s code</a:t>
            </a:r>
          </a:p>
          <a:p>
            <a:pPr>
              <a:lnSpc>
                <a:spcPct val="100000"/>
              </a:lnSpc>
            </a:pPr>
            <a:r>
              <a:rPr lang="en-US" dirty="0"/>
              <a:t>Reach out to me on my website: </a:t>
            </a:r>
            <a:r>
              <a:rPr lang="en-US" dirty="0">
                <a:hlinkClick r:id="rId6"/>
              </a:rPr>
              <a:t>https://cf12.org/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891971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9CFD4D-B0E7-4FF9-8E88-07FDEB8D6762}"/>
              </a:ext>
            </a:extLst>
          </p:cNvPr>
          <p:cNvSpPr txBox="1"/>
          <p:nvPr/>
        </p:nvSpPr>
        <p:spPr>
          <a:xfrm>
            <a:off x="2681287" y="2397948"/>
            <a:ext cx="68294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gradFill>
                  <a:gsLst>
                    <a:gs pos="0">
                      <a:srgbClr val="FF676A"/>
                    </a:gs>
                    <a:gs pos="100000">
                      <a:srgbClr val="FF8057"/>
                    </a:gs>
                  </a:gsLst>
                  <a:lin ang="0" scaled="0"/>
                </a:gradFill>
                <a:latin typeface="Avenir Next LT Pro" panose="020B0504020202020204" pitchFamily="34" charset="0"/>
              </a:rPr>
              <a:t>“The reputation of a thousand years may be determined by the conduct of one hour.”</a:t>
            </a:r>
          </a:p>
          <a:p>
            <a:pPr algn="ctr"/>
            <a:r>
              <a:rPr lang="en-US" sz="3200" b="1" dirty="0">
                <a:gradFill>
                  <a:gsLst>
                    <a:gs pos="0">
                      <a:srgbClr val="FF676A"/>
                    </a:gs>
                    <a:gs pos="100000">
                      <a:srgbClr val="FF8057"/>
                    </a:gs>
                  </a:gsLst>
                  <a:lin ang="0" scaled="0"/>
                </a:gradFill>
                <a:latin typeface="Avenir Next LT Pro" panose="020B0504020202020204" pitchFamily="34" charset="0"/>
              </a:rPr>
              <a:t>- Japanese Proverb</a:t>
            </a:r>
          </a:p>
        </p:txBody>
      </p:sp>
    </p:spTree>
    <p:extLst>
      <p:ext uri="{BB962C8B-B14F-4D97-AF65-F5344CB8AC3E}">
        <p14:creationId xmlns:p14="http://schemas.microsoft.com/office/powerpoint/2010/main" val="4200273964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9CFD4D-B0E7-4FF9-8E88-07FDEB8D6762}"/>
              </a:ext>
            </a:extLst>
          </p:cNvPr>
          <p:cNvSpPr txBox="1"/>
          <p:nvPr/>
        </p:nvSpPr>
        <p:spPr>
          <a:xfrm>
            <a:off x="2681287" y="2181798"/>
            <a:ext cx="6829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gradFill>
                  <a:gsLst>
                    <a:gs pos="0">
                      <a:srgbClr val="FF676A"/>
                    </a:gs>
                    <a:gs pos="100000">
                      <a:srgbClr val="FF8057"/>
                    </a:gs>
                  </a:gsLst>
                  <a:lin ang="0" scaled="0"/>
                </a:gradFill>
                <a:latin typeface="Avenir Next LT Pro" panose="020B0504020202020204" pitchFamily="34" charset="0"/>
              </a:rPr>
              <a:t>thanks for coming to my TED talk lol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468314-807A-494C-8A26-DF1B9A29A7AB}"/>
              </a:ext>
            </a:extLst>
          </p:cNvPr>
          <p:cNvSpPr txBox="1"/>
          <p:nvPr/>
        </p:nvSpPr>
        <p:spPr>
          <a:xfrm>
            <a:off x="2681286" y="4135397"/>
            <a:ext cx="6829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gradFill>
                  <a:gsLst>
                    <a:gs pos="0">
                      <a:srgbClr val="FF676A"/>
                    </a:gs>
                    <a:gs pos="100000">
                      <a:srgbClr val="FF8057"/>
                    </a:gs>
                  </a:gsLst>
                  <a:lin ang="0" scaled="0"/>
                </a:gradFill>
                <a:latin typeface="Avenir Next LT Pro" panose="020B0504020202020204" pitchFamily="34" charset="0"/>
              </a:rPr>
              <a:t>no seriously, thank you :) </a:t>
            </a:r>
            <a:r>
              <a:rPr lang="en-US" sz="2400" b="1" dirty="0" err="1">
                <a:gradFill>
                  <a:gsLst>
                    <a:gs pos="0">
                      <a:srgbClr val="FF676A"/>
                    </a:gs>
                    <a:gs pos="100000">
                      <a:srgbClr val="FF8057"/>
                    </a:gs>
                  </a:gsLst>
                  <a:lin ang="0" scaled="0"/>
                </a:gradFill>
                <a:latin typeface="Avenir Next LT Pro" panose="020B0504020202020204" pitchFamily="34" charset="0"/>
              </a:rPr>
              <a:t>uwu</a:t>
            </a:r>
            <a:endParaRPr lang="en-US" sz="2400" b="1" dirty="0">
              <a:gradFill>
                <a:gsLst>
                  <a:gs pos="0">
                    <a:srgbClr val="FF676A"/>
                  </a:gs>
                  <a:gs pos="100000">
                    <a:srgbClr val="FF8057"/>
                  </a:gs>
                </a:gsLst>
                <a:lin ang="0" scaled="0"/>
              </a:gra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531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37D67A-D400-4A0E-A542-C566B5BCBE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69574" y="1642958"/>
            <a:ext cx="7452852" cy="10112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Next LT Pro"/>
              </a:rPr>
              <a:t>Enjoy the rest of </a:t>
            </a:r>
            <a:r>
              <a:rPr lang="en-US" dirty="0" err="1">
                <a:latin typeface="Avenir Next LT Pro"/>
              </a:rPr>
              <a:t>CodeDay</a:t>
            </a:r>
            <a:r>
              <a:rPr lang="en-US" dirty="0">
                <a:latin typeface="Avenir Next LT Pro"/>
              </a:rPr>
              <a:t>!</a:t>
            </a:r>
          </a:p>
        </p:txBody>
      </p:sp>
      <p:pic>
        <p:nvPicPr>
          <p:cNvPr id="2050" name="Picture 2" descr="Image result for hand wave emoji">
            <a:extLst>
              <a:ext uri="{FF2B5EF4-FFF2-40B4-BE49-F238E27FC236}">
                <a16:creationId xmlns:a16="http://schemas.microsoft.com/office/drawing/2014/main" id="{7C65FFAC-9AF6-41D3-B894-2B8EBE556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048743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75487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EBDB-DA21-43F1-9C58-4AD985F4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Discord + JavaScript = Discord.js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E859-CA8B-4147-8EF6-7B26B7AA8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187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Open source JavaScript library for Discord</a:t>
            </a:r>
          </a:p>
          <a:p>
            <a:pPr>
              <a:lnSpc>
                <a:spcPct val="100000"/>
              </a:lnSpc>
            </a:pPr>
            <a:r>
              <a:rPr lang="en-US" dirty="0"/>
              <a:t>One of the most supported and implemented frameworks for the Discord API</a:t>
            </a:r>
          </a:p>
          <a:p>
            <a:pPr>
              <a:lnSpc>
                <a:spcPct val="100000"/>
              </a:lnSpc>
            </a:pPr>
            <a:r>
              <a:rPr lang="en-US" dirty="0">
                <a:hlinkClick r:id="rId2"/>
              </a:rPr>
              <a:t>https://discord.js.org/</a:t>
            </a:r>
            <a:endParaRPr lang="en-US" dirty="0"/>
          </a:p>
        </p:txBody>
      </p:sp>
      <p:sp>
        <p:nvSpPr>
          <p:cNvPr id="4" name="AutoShape 4" descr="Image result for nodejs logo">
            <a:extLst>
              <a:ext uri="{FF2B5EF4-FFF2-40B4-BE49-F238E27FC236}">
                <a16:creationId xmlns:a16="http://schemas.microsoft.com/office/drawing/2014/main" id="{75043931-9FA7-4513-A734-D7D0C4F568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86125" y="1709738"/>
            <a:ext cx="56197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56E64B6-B53D-4C76-9275-28E10B602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5718" y="4720441"/>
            <a:ext cx="4740564" cy="85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9014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D1687F7-B4B4-4FB6-B9F1-47F781CDE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venir Next LT Pro" panose="020B0504020202020204" pitchFamily="34" charset="0"/>
              </a:rPr>
              <a:t>How do I begin?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EDCDBFE-7114-499C-A1E7-A9E3FEA6B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>
                    <a:lumMod val="75000"/>
                  </a:schemeClr>
                </a:solidFill>
                <a:latin typeface="Avenir Next LT Pro" panose="020B0504020202020204" pitchFamily="34" charset="0"/>
              </a:rPr>
              <a:t>Calm down I’ll show you in a second</a:t>
            </a:r>
          </a:p>
        </p:txBody>
      </p:sp>
    </p:spTree>
    <p:extLst>
      <p:ext uri="{BB962C8B-B14F-4D97-AF65-F5344CB8AC3E}">
        <p14:creationId xmlns:p14="http://schemas.microsoft.com/office/powerpoint/2010/main" val="227438768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EBDB-DA21-43F1-9C58-4AD985F4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/>
              <a:t>.) Setting up the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E859-CA8B-4147-8EF6-7B26B7AA8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465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There are a few things we need to set up: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/>
              <a:t>An </a:t>
            </a:r>
            <a:r>
              <a:rPr lang="en-US" b="1"/>
              <a:t>IDE / Editor</a:t>
            </a:r>
            <a:endParaRPr lang="en-US" b="1" dirty="0"/>
          </a:p>
          <a:p>
            <a:pPr lvl="2">
              <a:lnSpc>
                <a:spcPct val="100000"/>
              </a:lnSpc>
            </a:pPr>
            <a:r>
              <a:rPr lang="en-US" err="1"/>
              <a:t>VSCode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/>
              <a:t>Atom Editor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/>
              <a:t>IntelliJ IDEA / WebStorm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/>
              <a:t>Notepad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… or anything </a:t>
            </a:r>
            <a:r>
              <a:rPr lang="en-US"/>
              <a:t>you’re comfortable coding with!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/>
              <a:t>NodeJS Environment</a:t>
            </a:r>
            <a:endParaRPr lang="en-US" b="1" dirty="0"/>
          </a:p>
          <a:p>
            <a:pPr lvl="2">
              <a:lnSpc>
                <a:spcPct val="100000"/>
              </a:lnSpc>
            </a:pPr>
            <a:r>
              <a:rPr lang="en-US"/>
              <a:t>NodeJS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/>
              <a:t>Discord.</a:t>
            </a:r>
            <a:r>
              <a:rPr lang="en-US" dirty="0"/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259695376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EBDB-DA21-43F1-9C58-4AD985F4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/>
              <a:t>.) Setting up the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E859-CA8B-4147-8EF6-7B26B7AA8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38525"/>
          </a:xfrm>
        </p:spPr>
        <p:txBody>
          <a:bodyPr>
            <a:normAutofit/>
          </a:bodyPr>
          <a:lstStyle/>
          <a:p>
            <a:r>
              <a:rPr lang="en-US" dirty="0"/>
              <a:t>For this workshop</a:t>
            </a:r>
            <a:r>
              <a:rPr lang="en-US"/>
              <a:t>, </a:t>
            </a:r>
            <a:r>
              <a:rPr lang="en-US" dirty="0"/>
              <a:t>we’ll be using </a:t>
            </a:r>
            <a:r>
              <a:rPr lang="en-US" dirty="0" err="1"/>
              <a:t>VSCode</a:t>
            </a:r>
            <a:r>
              <a:rPr lang="en-US" dirty="0"/>
              <a:t>.</a:t>
            </a:r>
          </a:p>
          <a:p>
            <a:r>
              <a:rPr lang="en-US" dirty="0">
                <a:hlinkClick r:id="rId3"/>
              </a:rPr>
              <a:t>https://code.visualstudio.com/</a:t>
            </a:r>
            <a:endParaRPr lang="en-US" dirty="0"/>
          </a:p>
          <a:p>
            <a:endParaRPr lang="en-US"/>
          </a:p>
        </p:txBody>
      </p:sp>
      <p:pic>
        <p:nvPicPr>
          <p:cNvPr id="3074" name="Picture 2" descr="Image result for vscode icon">
            <a:extLst>
              <a:ext uri="{FF2B5EF4-FFF2-40B4-BE49-F238E27FC236}">
                <a16:creationId xmlns:a16="http://schemas.microsoft.com/office/drawing/2014/main" id="{0FE31A2D-6157-4E0D-B8F5-A9026FD35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656" y="4052866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D7A1926-AE2B-40E6-9636-962B19090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619" y="3041607"/>
            <a:ext cx="4385187" cy="345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747430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EBDB-DA21-43F1-9C58-4AD985F4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/>
              <a:t>.) Setting up the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E859-CA8B-4147-8EF6-7B26B7AA8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60337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Install NodeJS (for windows)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>
                <a:hlinkClick r:id="rId3"/>
              </a:rPr>
              <a:t>https://nodejs.org/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/>
              <a:t>Download &amp; run the installer for NodeJS </a:t>
            </a:r>
            <a:r>
              <a:rPr lang="en-US" dirty="0"/>
              <a:t>(either version is fine)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Spam</a:t>
            </a:r>
            <a:r>
              <a:rPr lang="en-US" dirty="0"/>
              <a:t> the next button until it installs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1A8059-EED1-4303-BB05-346F8FE30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112" y="3559893"/>
            <a:ext cx="5819775" cy="28215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79302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EBDB-DA21-43F1-9C58-4AD985F4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/>
              <a:t>.) Setting up the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E859-CA8B-4147-8EF6-7B26B7AA8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659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Create a folder for your bot</a:t>
            </a:r>
            <a:endParaRPr lang="en-US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Open a Terminal / Command Prompt</a:t>
            </a:r>
            <a:r>
              <a:rPr lang="en-US" dirty="0"/>
              <a:t> in the folder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In Windows, SHIFT + right click in the folder</a:t>
            </a:r>
            <a:endParaRPr lang="en-US" dirty="0"/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Click “Open </a:t>
            </a:r>
            <a:r>
              <a:rPr lang="en-US" err="1"/>
              <a:t>Powershell</a:t>
            </a:r>
            <a:r>
              <a:rPr lang="en-US"/>
              <a:t> window here”</a:t>
            </a:r>
            <a:endParaRPr lang="en-US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Run the following commands:</a:t>
            </a:r>
            <a:endParaRPr lang="en-US" dirty="0"/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err="1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init</a:t>
            </a:r>
            <a:endParaRPr lang="en-US" dirty="0">
              <a:solidFill>
                <a:schemeClr val="tx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err="1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 install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--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save discord.js</a:t>
            </a:r>
            <a:endParaRPr lang="en-US" dirty="0">
              <a:solidFill>
                <a:schemeClr val="tx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Create a file that will contain your bot code</a:t>
            </a:r>
            <a:endParaRPr lang="en-US" dirty="0"/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I like to use </a:t>
            </a:r>
            <a:r>
              <a:rPr lang="en-US" err="1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en-US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/bot.js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568793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Custom 1">
      <a:dk1>
        <a:srgbClr val="FFFFFF"/>
      </a:dk1>
      <a:lt1>
        <a:srgbClr val="00000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venir Next LT Pro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C253F104394440850A6585655D25FC" ma:contentTypeVersion="5" ma:contentTypeDescription="Create a new document." ma:contentTypeScope="" ma:versionID="1a650b110e486f3bb3e08e9c2a4a9e3c">
  <xsd:schema xmlns:xsd="http://www.w3.org/2001/XMLSchema" xmlns:xs="http://www.w3.org/2001/XMLSchema" xmlns:p="http://schemas.microsoft.com/office/2006/metadata/properties" xmlns:ns3="5ba44c16-255e-48d8-8fe9-6866368c6240" xmlns:ns4="b3f5bdde-f365-4381-b6f6-b95ed7327e38" targetNamespace="http://schemas.microsoft.com/office/2006/metadata/properties" ma:root="true" ma:fieldsID="13ce2b2431233da8eeff8f48499cbb46" ns3:_="" ns4:_="">
    <xsd:import namespace="5ba44c16-255e-48d8-8fe9-6866368c6240"/>
    <xsd:import namespace="b3f5bdde-f365-4381-b6f6-b95ed7327e3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a44c16-255e-48d8-8fe9-6866368c624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f5bdde-f365-4381-b6f6-b95ed7327e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F2AC15C-766B-48DC-9940-E7209BC6FB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A14E15-6B01-42CF-B35F-B4BE29C84B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a44c16-255e-48d8-8fe9-6866368c6240"/>
    <ds:schemaRef ds:uri="b3f5bdde-f365-4381-b6f6-b95ed7327e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143985-E4CD-4180-913D-FCBC117037BC}">
  <ds:schemaRefs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5ba44c16-255e-48d8-8fe9-6866368c6240"/>
    <ds:schemaRef ds:uri="b3f5bdde-f365-4381-b6f6-b95ed7327e38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Words>1025</Words>
  <Application>Microsoft Office PowerPoint</Application>
  <PresentationFormat>Widescreen</PresentationFormat>
  <Paragraphs>159</Paragraphs>
  <Slides>37</Slides>
  <Notes>30</Notes>
  <HiddenSlides>2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  <vt:variant>
        <vt:lpstr>Custom Shows</vt:lpstr>
      </vt:variant>
      <vt:variant>
        <vt:i4>1</vt:i4>
      </vt:variant>
    </vt:vector>
  </HeadingPairs>
  <TitlesOfParts>
    <vt:vector size="45" baseType="lpstr">
      <vt:lpstr>Avenir Next LT Pro</vt:lpstr>
      <vt:lpstr>Arial Rounded MT Bold</vt:lpstr>
      <vt:lpstr>Consolas</vt:lpstr>
      <vt:lpstr>Calibri</vt:lpstr>
      <vt:lpstr>Arial</vt:lpstr>
      <vt:lpstr>AvenirNext LT Pro Regular</vt:lpstr>
      <vt:lpstr>Office Theme</vt:lpstr>
      <vt:lpstr>Discord Bots w/ Discord.js</vt:lpstr>
      <vt:lpstr>Discord?</vt:lpstr>
      <vt:lpstr>JavaScript? NodeJS?</vt:lpstr>
      <vt:lpstr>Discord + JavaScript = Discord.js</vt:lpstr>
      <vt:lpstr>How do I begin?</vt:lpstr>
      <vt:lpstr>1.) Setting up the Environment</vt:lpstr>
      <vt:lpstr>1.) Setting up the Environment</vt:lpstr>
      <vt:lpstr>1.) Setting up the Environment</vt:lpstr>
      <vt:lpstr>1.) Setting up the Environment</vt:lpstr>
      <vt:lpstr>2.) Creating a Discord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+ Running Your Bot</vt:lpstr>
      <vt:lpstr>Testing + Running Your Bot</vt:lpstr>
      <vt:lpstr>Asynchronous Programming</vt:lpstr>
      <vt:lpstr>Event Handlers</vt:lpstr>
      <vt:lpstr>PowerPoint Presentation</vt:lpstr>
      <vt:lpstr>PowerPoint Presentation</vt:lpstr>
      <vt:lpstr>Commands &amp; More</vt:lpstr>
      <vt:lpstr>Commands</vt:lpstr>
      <vt:lpstr>PowerPoint Presentation</vt:lpstr>
      <vt:lpstr>PowerPoint Presentation</vt:lpstr>
      <vt:lpstr>PowerPoint Presentation</vt:lpstr>
      <vt:lpstr>Extra Projects</vt:lpstr>
      <vt:lpstr>PowerPoint Presentation</vt:lpstr>
      <vt:lpstr>Rich Embeds</vt:lpstr>
      <vt:lpstr>PowerPoint Presentation</vt:lpstr>
      <vt:lpstr>What’s next?</vt:lpstr>
      <vt:lpstr>What’s next?</vt:lpstr>
      <vt:lpstr>PowerPoint Presentation</vt:lpstr>
      <vt:lpstr>PowerPoint Presentation</vt:lpstr>
      <vt:lpstr>Enjoy the rest of CodeDay!</vt:lpstr>
      <vt:lpstr>Pre-event Loop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Mingjie Jiang</dc:creator>
  <cp:lastModifiedBy>Xiang, Brian (Student)</cp:lastModifiedBy>
  <cp:revision>2</cp:revision>
  <cp:lastPrinted>2019-05-29T01:49:29Z</cp:lastPrinted>
  <dcterms:created xsi:type="dcterms:W3CDTF">2018-11-03T00:31:46Z</dcterms:created>
  <dcterms:modified xsi:type="dcterms:W3CDTF">2019-11-10T01:54:59Z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0x0101002BC253F104394440850A6585655D25FC</vt:lpwstr>
  </property>
</Properties>
</file>